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2"/>
  </p:sldMasterIdLst>
  <p:notesMasterIdLst>
    <p:notesMasterId r:id="rId12"/>
  </p:notesMasterIdLst>
  <p:handoutMasterIdLst>
    <p:handoutMasterId r:id="rId13"/>
  </p:handoutMasterIdLst>
  <p:sldIdLst>
    <p:sldId id="257" r:id="rId3"/>
    <p:sldId id="1662" r:id="rId4"/>
    <p:sldId id="1697" r:id="rId5"/>
    <p:sldId id="1695" r:id="rId6"/>
    <p:sldId id="1698" r:id="rId7"/>
    <p:sldId id="1696" r:id="rId8"/>
    <p:sldId id="265" r:id="rId9"/>
    <p:sldId id="261" r:id="rId10"/>
    <p:sldId id="260" r:id="rId1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25953" autoAdjust="0"/>
    <p:restoredTop sz="60566" autoAdjust="0"/>
  </p:normalViewPr>
  <p:slideViewPr>
    <p:cSldViewPr snapToGrid="0">
      <p:cViewPr varScale="1">
        <p:scale>
          <a:sx n="77" d="100"/>
          <a:sy n="77" d="100"/>
        </p:scale>
        <p:origin x="192" y="2512"/>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984"/>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Master" Target="slideMasters/slideMaster1.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1/14/20 11:08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1/14/20 11:08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sz="900" b="0" kern="1200" dirty="0">
                <a:solidFill>
                  <a:schemeClr val="tx1"/>
                </a:solidFill>
                <a:effectLst/>
                <a:latin typeface="Segoe UI Light" pitchFamily="34" charset="0"/>
                <a:ea typeface="+mn-ea"/>
                <a:cs typeface="+mn-cs"/>
              </a:rPr>
              <a:t>In this unit, you'll learn how to manage the notification lifecycle with Microsoft Graph. The key aspect to notification lifecycle is to understand how change notification subscriptions work.</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1/14/20 11:11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process to create a subscription to receive change notifications from Microsoft Graph is similar to other requests you submit to Microsoft Graph.</a:t>
            </a:r>
          </a:p>
          <a:p>
            <a:endParaRPr lang="en-US" dirty="0"/>
          </a:p>
          <a:p>
            <a:r>
              <a:rPr lang="en-US" dirty="0"/>
              <a:t>The first step to receiving change notifications from Microsoft Graph is to register an Azure AD application and configure it with the necessary permissions. The app needs the permissions required to perform the query to return a data set that is used in the change notification. For example, if you want to be notified when new emails are received, your app needs to read emails, or the **</a:t>
            </a:r>
            <a:r>
              <a:rPr lang="en-US" dirty="0" err="1"/>
              <a:t>Mail.Read</a:t>
            </a:r>
            <a:r>
              <a:rPr lang="en-US" dirty="0"/>
              <a:t>** permission.</a:t>
            </a:r>
          </a:p>
          <a:p>
            <a:endParaRPr lang="en-US" dirty="0"/>
          </a:p>
          <a:p>
            <a:r>
              <a:rPr lang="en-US" dirty="0"/>
              <a:t>After creating the Azure AD app, the code in your web app must obtain an access token to submit requests to Microsoft Graph. Use the same process to obtain an access token for creating and managing change notification subscriptions that you would for any other type of request to Microsoft Graph.</a:t>
            </a:r>
          </a:p>
          <a:p>
            <a:endParaRPr lang="en-US" dirty="0"/>
          </a:p>
          <a:p>
            <a:r>
              <a:rPr lang="en-US" dirty="0"/>
              <a:t>Next, create a change notification subscription by submitting an HTTP POST request to the subscriptions endpoint: **https://</a:t>
            </a:r>
            <a:r>
              <a:rPr lang="en-US" dirty="0" err="1"/>
              <a:t>graph.microsoft.com</a:t>
            </a:r>
            <a:r>
              <a:rPr lang="en-US" dirty="0"/>
              <a:t>/v1.0/subscriptions**. The payload of this request will contain the specifics of the subscription (*covered later in this*).</a:t>
            </a:r>
          </a:p>
          <a:p>
            <a:endParaRPr lang="en-US" dirty="0"/>
          </a:p>
          <a:p>
            <a:r>
              <a:rPr lang="en-US" dirty="0"/>
              <a:t>When a subscription is created, Microsoft Graph immediately submits an HTTP POST to the endpoint registered in our subscription. The endpoint that you specify in the subscription request must respond within five seconds to tell Microsoft Graph that the subscription endpoint is valid and working. This request includes a value in the URL as a query parameter. Your confirmation response must take the value from the query parameter and return it as a string in the body of the response.</a:t>
            </a:r>
          </a:p>
          <a:p>
            <a:endParaRPr lang="en-US" dirty="0"/>
          </a:p>
          <a:p>
            <a:r>
              <a:rPr lang="en-US" dirty="0"/>
              <a:t>Change notification subscriptions will be good for a specified amount of time. For most resources, the maximum subscription length is three days, but you should check with each resource for the supported subscription maximum length. After that time, the subscription is automatically be purged from Microsoft Graph. This means if your application does nothing after creating the subscription, it will only receive notifications up to the expiration time specified when the subscription is created.</a:t>
            </a:r>
          </a:p>
          <a:p>
            <a:endParaRPr lang="en-US" dirty="0"/>
          </a:p>
          <a:p>
            <a:r>
              <a:rPr lang="en-US" dirty="0"/>
              <a:t>You should have a process that is going to monitor the subscriptions to ensure that it isn't expired or isn't going to expire in a certain amount of time.</a:t>
            </a:r>
          </a:p>
          <a:p>
            <a:endParaRPr lang="en-US" dirty="0"/>
          </a:p>
          <a:p>
            <a:r>
              <a:rPr lang="en-US" dirty="0"/>
              <a:t>If the subscription does expire, you can create a new subscription. However, you can proactively renew existing subscriptions with no interruption in notifications as long as the subscription hasn't expired. Your application just needs to  keep track of when the subscription will expire.</a:t>
            </a:r>
          </a:p>
          <a:p>
            <a:endParaRPr lang="en-US" dirty="0"/>
          </a:p>
          <a:p>
            <a:r>
              <a:rPr lang="en-US" dirty="0"/>
              <a:t>One option you can implement is to check the expiration timestamp on the subscription for each change notification your application receives. If the expiration is within a certain time frame, in addition to handling the change notification, your application can also renew the subscription. While this solution will work in scenarios that receive a high number of change notifications, it breaks down if no change notifications are received in the specified subscription window.</a:t>
            </a:r>
          </a:p>
          <a:p>
            <a:endParaRPr lang="en-US" dirty="0"/>
          </a:p>
          <a:p>
            <a:r>
              <a:rPr lang="en-US" dirty="0"/>
              <a:t>To address this, you could have another process on a timer that verifies notifications are received within the subscription window. If not, you can assume the subscription has likely expired and needs to be recreated.</a:t>
            </a:r>
          </a:p>
          <a:p>
            <a:endParaRPr lang="en-US" dirty="0"/>
          </a:p>
          <a:p>
            <a:r>
              <a:rPr lang="en-US" dirty="0"/>
              <a:t>The recommended approach is to have one process that handles the change notifications and a separate process that creates, monitors, manages, and renews change notification subscriptions.</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1/14/20 11:12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0609992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look at the process to create a subscription. The following HTTP POST creates a subscription to receive change notifications on the **https://</a:t>
            </a:r>
            <a:r>
              <a:rPr lang="en-US" dirty="0" err="1"/>
              <a:t>graph.microsoft.com</a:t>
            </a:r>
            <a:r>
              <a:rPr lang="en-US" dirty="0"/>
              <a:t>/v1.0/users** endpoint when users are updated &lt;see slide&gt;</a:t>
            </a:r>
          </a:p>
          <a:p>
            <a:endParaRPr lang="en-US" dirty="0"/>
          </a:p>
          <a:p>
            <a:r>
              <a:rPr lang="en-US" dirty="0"/>
              <a:t>The subscription creation request is submitted </a:t>
            </a:r>
            <a:r>
              <a:rPr lang="en-US" dirty="0" err="1"/>
              <a:t>ot</a:t>
            </a:r>
            <a:r>
              <a:rPr lang="en-US" dirty="0"/>
              <a:t> the **https://</a:t>
            </a:r>
            <a:r>
              <a:rPr lang="en-US" dirty="0" err="1"/>
              <a:t>graph.microsoft.com</a:t>
            </a:r>
            <a:r>
              <a:rPr lang="en-US" dirty="0"/>
              <a:t>/v1.0/subscriptions** endpoint. The body of the request includes the details of where the notifications should be sent (`</a:t>
            </a:r>
            <a:r>
              <a:rPr lang="en-US" dirty="0" err="1"/>
              <a:t>notificationUrl</a:t>
            </a:r>
            <a:r>
              <a:rPr lang="en-US" dirty="0"/>
              <a:t>`), the type of change to trigger the notification (`</a:t>
            </a:r>
            <a:r>
              <a:rPr lang="en-US" dirty="0" err="1"/>
              <a:t>changeType</a:t>
            </a:r>
            <a:r>
              <a:rPr lang="en-US" dirty="0"/>
              <a:t>`) and a timestamp for the expiration of the subscription (`</a:t>
            </a:r>
            <a:r>
              <a:rPr lang="en-US" dirty="0" err="1"/>
              <a:t>expirationDateTime</a:t>
            </a:r>
            <a:r>
              <a:rPr lang="en-US" dirty="0"/>
              <a:t>`).</a:t>
            </a:r>
          </a:p>
          <a:p>
            <a:endParaRPr lang="en-US" dirty="0"/>
          </a:p>
          <a:p>
            <a:r>
              <a:rPr lang="en-US" dirty="0"/>
              <a:t>Notice the `</a:t>
            </a:r>
            <a:r>
              <a:rPr lang="en-US" dirty="0" err="1"/>
              <a:t>clientState</a:t>
            </a:r>
            <a:r>
              <a:rPr lang="en-US" dirty="0"/>
              <a:t>` property in the body of the requests. This value will be included in every change notification to your registered endpoint. You can use this value to validate that the requests your endpoint receives are from your subscription, and not from someone else. The value of this property is of type `string` and can be anything you want it to be.</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1/14/20 11:12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917950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look at the process for renewing a subscription. This is done by submitting an HTTP PATCH request to the endpoint of the subscription.</a:t>
            </a:r>
          </a:p>
          <a:p>
            <a:endParaRPr lang="en-US" dirty="0"/>
          </a:p>
          <a:p>
            <a:r>
              <a:rPr lang="en-US" dirty="0"/>
              <a:t>In the following example, note the endpoint includes the subscription ID, **47e861c4-2db2-455a-8774-57658ba185a1**, in the address:</a:t>
            </a:r>
          </a:p>
          <a:p>
            <a:endParaRPr lang="en-US" dirty="0"/>
          </a:p>
          <a:p>
            <a:r>
              <a:rPr lang="en-US" dirty="0"/>
              <a:t>The body of the request includes a single property, `</a:t>
            </a:r>
            <a:r>
              <a:rPr lang="en-US" dirty="0" err="1"/>
              <a:t>expirationDateTime</a:t>
            </a:r>
            <a:r>
              <a:rPr lang="en-US" dirty="0"/>
              <a:t>`, with the timestamp of the new expiration time.</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1/14/20 11:13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5</a:t>
            </a:fld>
            <a:endParaRPr lang="en-US" dirty="0"/>
          </a:p>
        </p:txBody>
      </p:sp>
    </p:spTree>
    <p:extLst>
      <p:ext uri="{BB962C8B-B14F-4D97-AF65-F5344CB8AC3E}">
        <p14:creationId xmlns:p14="http://schemas.microsoft.com/office/powerpoint/2010/main" val="1303631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Graph exposes multiple endpoints for developers to create and manage subscriptions:</a:t>
            </a:r>
          </a:p>
          <a:p>
            <a:endParaRPr lang="en-US" dirty="0"/>
          </a:p>
          <a:p>
            <a:r>
              <a:rPr lang="en-US" dirty="0"/>
              <a:t>- **Create subscriptions**</a:t>
            </a:r>
          </a:p>
          <a:p>
            <a:r>
              <a:rPr lang="en-US" dirty="0"/>
              <a:t>  - HTTP POST https://</a:t>
            </a:r>
            <a:r>
              <a:rPr lang="en-US" dirty="0" err="1"/>
              <a:t>graph.microsoft.com</a:t>
            </a:r>
            <a:r>
              <a:rPr lang="en-US" dirty="0"/>
              <a:t>/v1.0/subscriptions</a:t>
            </a:r>
          </a:p>
          <a:p>
            <a:r>
              <a:rPr lang="en-US" dirty="0"/>
              <a:t>  - Include the details of the subscription in the request body</a:t>
            </a:r>
          </a:p>
          <a:p>
            <a:r>
              <a:rPr lang="en-US" dirty="0"/>
              <a:t>- **List subscriptions**</a:t>
            </a:r>
          </a:p>
          <a:p>
            <a:r>
              <a:rPr lang="en-US" dirty="0"/>
              <a:t>  - HTTP GET https://</a:t>
            </a:r>
            <a:r>
              <a:rPr lang="en-US" dirty="0" err="1"/>
              <a:t>graph.microsoft.com</a:t>
            </a:r>
            <a:r>
              <a:rPr lang="en-US" dirty="0"/>
              <a:t>/v1.0/subscriptions</a:t>
            </a:r>
          </a:p>
          <a:p>
            <a:r>
              <a:rPr lang="en-US" dirty="0"/>
              <a:t>  - Retrieve a list of all active, non-expired, subscriptions</a:t>
            </a:r>
          </a:p>
          <a:p>
            <a:r>
              <a:rPr lang="en-US" dirty="0"/>
              <a:t>- **Get one subscription**</a:t>
            </a:r>
          </a:p>
          <a:p>
            <a:r>
              <a:rPr lang="en-US" dirty="0"/>
              <a:t>  - HTTP GET https://</a:t>
            </a:r>
            <a:r>
              <a:rPr lang="en-US" dirty="0" err="1"/>
              <a:t>graph.microsoft.com</a:t>
            </a:r>
            <a:r>
              <a:rPr lang="en-US" dirty="0"/>
              <a:t>/v1.0/subscriptions/{GUID}</a:t>
            </a:r>
          </a:p>
          <a:p>
            <a:r>
              <a:rPr lang="en-US" dirty="0"/>
              <a:t>  - Retrieve the details of a specific subscription using the subscription's ID</a:t>
            </a:r>
          </a:p>
          <a:p>
            <a:r>
              <a:rPr lang="en-US" dirty="0"/>
              <a:t>- **Update subscription**</a:t>
            </a:r>
          </a:p>
          <a:p>
            <a:r>
              <a:rPr lang="en-US" dirty="0"/>
              <a:t>  - HTTP PATCH https://</a:t>
            </a:r>
            <a:r>
              <a:rPr lang="en-US" dirty="0" err="1"/>
              <a:t>graph.microsoft.com</a:t>
            </a:r>
            <a:r>
              <a:rPr lang="en-US" dirty="0"/>
              <a:t>/v1.0/subscriptions/{GUID}</a:t>
            </a:r>
          </a:p>
          <a:p>
            <a:r>
              <a:rPr lang="en-US" dirty="0"/>
              <a:t>  - Update the expiration time of the subscription</a:t>
            </a:r>
          </a:p>
          <a:p>
            <a:r>
              <a:rPr lang="en-US" dirty="0"/>
              <a:t>- **Delete subscription**</a:t>
            </a:r>
          </a:p>
          <a:p>
            <a:r>
              <a:rPr lang="en-US" dirty="0"/>
              <a:t>  - HTTP DELETE https://</a:t>
            </a:r>
            <a:r>
              <a:rPr lang="en-US" dirty="0" err="1"/>
              <a:t>graph.microsoft.com</a:t>
            </a:r>
            <a:r>
              <a:rPr lang="en-US" dirty="0"/>
              <a:t>/v1.0/subscriptions/{GUID}</a:t>
            </a:r>
          </a:p>
          <a:p>
            <a:r>
              <a:rPr lang="en-US" dirty="0"/>
              <a:t>  - Delete an existing subscription</a:t>
            </a:r>
          </a:p>
          <a:p>
            <a:endParaRPr lang="en-US" dirty="0"/>
          </a:p>
        </p:txBody>
      </p:sp>
      <p:sp>
        <p:nvSpPr>
          <p:cNvPr id="4" name="Header Placeholder 3"/>
          <p:cNvSpPr>
            <a:spLocks noGrp="1"/>
          </p:cNvSpPr>
          <p:nvPr>
            <p:ph type="hdr" sz="quarter"/>
          </p:nvPr>
        </p:nvSpPr>
        <p:spPr/>
        <p:txBody>
          <a:bodyPr/>
          <a:lstStyle/>
          <a:p>
            <a:endParaRPr lang="en-US" dirty="0"/>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
          </p:nvPr>
        </p:nvSpPr>
        <p:spPr/>
        <p:txBody>
          <a:bodyPr/>
          <a:lstStyle/>
          <a:p>
            <a:fld id="{D18B56EA-E28F-4F92-9F16-7A6F2501B303}" type="datetime8">
              <a:rPr lang="en-US" smtClean="0"/>
              <a:t>1/14/20 11:13 AM</a:t>
            </a:fld>
            <a:endParaRPr lang="en-US" dirty="0"/>
          </a:p>
        </p:txBody>
      </p:sp>
      <p:sp>
        <p:nvSpPr>
          <p:cNvPr id="7" name="Slide Number Placeholder 6"/>
          <p:cNvSpPr>
            <a:spLocks noGrp="1"/>
          </p:cNvSpPr>
          <p:nvPr>
            <p:ph type="sldNum" sz="quarter" idx="5"/>
          </p:nvPr>
        </p:nvSpPr>
        <p:spPr/>
        <p:txBody>
          <a:bodyPr/>
          <a:lstStyle/>
          <a:p>
            <a:fld id="{B4008EB6-D09E-4580-8CD6-DDB14511944F}" type="slidenum">
              <a:rPr lang="en-US" smtClean="0"/>
              <a:pPr/>
              <a:t>6</a:t>
            </a:fld>
            <a:endParaRPr lang="en-US" dirty="0"/>
          </a:p>
        </p:txBody>
      </p:sp>
    </p:spTree>
    <p:extLst>
      <p:ext uri="{BB962C8B-B14F-4D97-AF65-F5344CB8AC3E}">
        <p14:creationId xmlns:p14="http://schemas.microsoft.com/office/powerpoint/2010/main" val="39358035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1/14/20 11:08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1/14/20 11:08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1/14/20 11:08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2379013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graph.microsoft.com/v1.0/subscriptions"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graph.microsoft.com/v1.0/subscriptions/46e861c6-2db7-445a-8774-57658ba185a1"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6" y="2849880"/>
            <a:ext cx="7924720" cy="2015239"/>
          </a:xfrm>
        </p:spPr>
        <p:txBody>
          <a:bodyPr/>
          <a:lstStyle/>
          <a:p>
            <a:r>
              <a:rPr lang="en-US" dirty="0"/>
              <a:t>Manage the notification lifecycle with</a:t>
            </a:r>
            <a:br>
              <a:rPr lang="en-US" dirty="0"/>
            </a:br>
            <a:r>
              <a:rPr lang="en-US" dirty="0"/>
              <a:t>Microsoft Graph</a:t>
            </a:r>
          </a:p>
        </p:txBody>
      </p:sp>
      <p:sp>
        <p:nvSpPr>
          <p:cNvPr id="5" name="Text Placeholder 4"/>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Subscribe for notifications with the Microsoft Graph API</a:t>
            </a:r>
          </a:p>
        </p:txBody>
      </p:sp>
      <p:sp>
        <p:nvSpPr>
          <p:cNvPr id="3" name="Text Placeholder 2"/>
          <p:cNvSpPr>
            <a:spLocks noGrp="1"/>
          </p:cNvSpPr>
          <p:nvPr>
            <p:ph type="body" sz="quarter" idx="10"/>
          </p:nvPr>
        </p:nvSpPr>
        <p:spPr>
          <a:xfrm>
            <a:off x="465138" y="1919804"/>
            <a:ext cx="11533187" cy="3742563"/>
          </a:xfrm>
        </p:spPr>
        <p:txBody>
          <a:bodyPr/>
          <a:lstStyle/>
          <a:p>
            <a:r>
              <a:rPr lang="en-US" sz="2400" dirty="0"/>
              <a:t>Consent your app for the correct permissions you would like notifications: </a:t>
            </a:r>
            <a:r>
              <a:rPr lang="en-US" sz="2400" b="1" dirty="0" err="1"/>
              <a:t>Mail.Read</a:t>
            </a:r>
            <a:endParaRPr lang="en-US" sz="2400" b="1" dirty="0"/>
          </a:p>
          <a:p>
            <a:endParaRPr lang="en-US" sz="2400" dirty="0"/>
          </a:p>
          <a:p>
            <a:r>
              <a:rPr lang="en-US" sz="2400" dirty="0"/>
              <a:t>Get an access token for the Microsoft Graph</a:t>
            </a:r>
          </a:p>
          <a:p>
            <a:endParaRPr lang="en-US" sz="2400" dirty="0"/>
          </a:p>
          <a:p>
            <a:r>
              <a:rPr lang="en-US" sz="2400" dirty="0"/>
              <a:t>Subscribe for the notification you would like to receive.</a:t>
            </a:r>
          </a:p>
          <a:p>
            <a:endParaRPr lang="en-US" sz="2400" dirty="0"/>
          </a:p>
          <a:p>
            <a:r>
              <a:rPr lang="en-US" sz="2400" dirty="0"/>
              <a:t>Respond to validation request</a:t>
            </a:r>
          </a:p>
          <a:p>
            <a:endParaRPr lang="en-US" sz="2400" dirty="0"/>
          </a:p>
          <a:p>
            <a:r>
              <a:rPr lang="en-US" sz="2400" dirty="0"/>
              <a:t>Renew the subscription before it expires</a:t>
            </a:r>
          </a:p>
          <a:p>
            <a:endParaRPr lang="en-US" sz="2400" dirty="0"/>
          </a:p>
        </p:txBody>
      </p:sp>
    </p:spTree>
    <p:extLst>
      <p:ext uri="{BB962C8B-B14F-4D97-AF65-F5344CB8AC3E}">
        <p14:creationId xmlns:p14="http://schemas.microsoft.com/office/powerpoint/2010/main" val="10075787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User updates</a:t>
            </a:r>
          </a:p>
        </p:txBody>
      </p:sp>
      <p:sp>
        <p:nvSpPr>
          <p:cNvPr id="3" name="Text Placeholder 2"/>
          <p:cNvSpPr>
            <a:spLocks noGrp="1"/>
          </p:cNvSpPr>
          <p:nvPr>
            <p:ph type="body" sz="quarter" idx="10"/>
          </p:nvPr>
        </p:nvSpPr>
        <p:spPr>
          <a:xfrm>
            <a:off x="465138" y="1919804"/>
            <a:ext cx="11533187" cy="4982903"/>
          </a:xfrm>
        </p:spPr>
        <p:txBody>
          <a:bodyPr/>
          <a:lstStyle/>
          <a:p>
            <a:r>
              <a:rPr lang="nn-NO" dirty="0">
                <a:latin typeface="Courier New" panose="02070309020205020404" pitchFamily="49" charset="0"/>
                <a:cs typeface="Courier New" panose="02070309020205020404" pitchFamily="49" charset="0"/>
              </a:rPr>
              <a:t>POST </a:t>
            </a:r>
            <a:r>
              <a:rPr lang="nn-NO" dirty="0">
                <a:latin typeface="Courier New" panose="02070309020205020404" pitchFamily="49" charset="0"/>
                <a:cs typeface="Courier New" panose="02070309020205020404" pitchFamily="49" charset="0"/>
                <a:hlinkClick r:id="rId3"/>
              </a:rPr>
              <a:t>https://graph.microsoft.com/v1.0/subscriptions HTTP/1.1</a:t>
            </a:r>
          </a:p>
          <a:p>
            <a:r>
              <a:rPr lang="en-US" dirty="0">
                <a:latin typeface="Courier New" panose="02070309020205020404" pitchFamily="49" charset="0"/>
                <a:cs typeface="Courier New" panose="02070309020205020404" pitchFamily="49" charset="0"/>
              </a:rPr>
              <a:t>Authorization: bearer eyJ0eXAiOiJKV1QiLCJub25jZSI6IkFRQUJBQUFBQUFDRWZl</a:t>
            </a:r>
            <a:endParaRPr lang="fr-FR" dirty="0">
              <a:latin typeface="Courier New" panose="02070309020205020404" pitchFamily="49" charset="0"/>
              <a:cs typeface="Courier New" panose="02070309020205020404" pitchFamily="49" charset="0"/>
            </a:endParaRPr>
          </a:p>
          <a:p>
            <a:r>
              <a:rPr lang="fr-FR" dirty="0">
                <a:latin typeface="Courier New" panose="02070309020205020404" pitchFamily="49" charset="0"/>
                <a:cs typeface="Courier New" panose="02070309020205020404" pitchFamily="49" charset="0"/>
              </a:rPr>
              <a:t>Content-Type: application/</a:t>
            </a:r>
            <a:r>
              <a:rPr lang="fr-FR" dirty="0" err="1">
                <a:latin typeface="Courier New" panose="02070309020205020404" pitchFamily="49" charset="0"/>
                <a:cs typeface="Courier New" panose="02070309020205020404" pitchFamily="49" charset="0"/>
              </a:rPr>
              <a:t>json</a:t>
            </a:r>
            <a:r>
              <a:rPr lang="fr-FR" dirty="0">
                <a:latin typeface="Courier New" panose="02070309020205020404" pitchFamily="49" charset="0"/>
                <a:cs typeface="Courier New" panose="02070309020205020404" pitchFamily="49" charset="0"/>
              </a:rPr>
              <a:t>; </a:t>
            </a:r>
            <a:r>
              <a:rPr lang="fr-FR" dirty="0" err="1">
                <a:latin typeface="Courier New" panose="02070309020205020404" pitchFamily="49" charset="0"/>
                <a:cs typeface="Courier New" panose="02070309020205020404" pitchFamily="49" charset="0"/>
              </a:rPr>
              <a:t>charset</a:t>
            </a:r>
            <a:r>
              <a:rPr lang="fr-FR" dirty="0">
                <a:latin typeface="Courier New" panose="02070309020205020404" pitchFamily="49" charset="0"/>
                <a:cs typeface="Courier New" panose="02070309020205020404" pitchFamily="49" charset="0"/>
              </a:rPr>
              <a:t>=utf-8</a:t>
            </a:r>
          </a:p>
          <a:p>
            <a:r>
              <a:rPr lang="en-US" dirty="0">
                <a:latin typeface="Courier New" panose="02070309020205020404" pitchFamily="49" charset="0"/>
                <a:cs typeface="Courier New" panose="02070309020205020404" pitchFamily="49" charset="0"/>
              </a:rPr>
              <a:t>Host: graph.microsoft.com</a:t>
            </a:r>
          </a:p>
          <a:p>
            <a:r>
              <a:rPr lang="en-US" dirty="0">
                <a:latin typeface="Courier New" panose="02070309020205020404" pitchFamily="49" charset="0"/>
                <a:cs typeface="Courier New" panose="02070309020205020404" pitchFamily="49" charset="0"/>
              </a:rPr>
              <a:t>Content-Length: 199</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t>
            </a:r>
          </a:p>
          <a:p>
            <a:pPr lvl="1"/>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changeType</a:t>
            </a:r>
            <a:r>
              <a:rPr lang="en-US" sz="2000" dirty="0">
                <a:latin typeface="Courier New" panose="02070309020205020404" pitchFamily="49" charset="0"/>
                <a:cs typeface="Courier New" panose="02070309020205020404" pitchFamily="49" charset="0"/>
              </a:rPr>
              <a:t>": "updated",</a:t>
            </a:r>
          </a:p>
          <a:p>
            <a:pPr lvl="1"/>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clientState</a:t>
            </a:r>
            <a:r>
              <a:rPr lang="en-US" sz="2000" dirty="0">
                <a:latin typeface="Courier New" panose="02070309020205020404" pitchFamily="49" charset="0"/>
                <a:cs typeface="Courier New" panose="02070309020205020404" pitchFamily="49" charset="0"/>
              </a:rPr>
              <a:t>": "</a:t>
            </a:r>
            <a:r>
              <a:rPr lang="en-US" sz="2000" dirty="0" err="1">
                <a:latin typeface="Courier New" panose="02070309020205020404" pitchFamily="49" charset="0"/>
                <a:cs typeface="Courier New" panose="02070309020205020404" pitchFamily="49" charset="0"/>
              </a:rPr>
              <a:t>SecretClientState</a:t>
            </a:r>
            <a:r>
              <a:rPr lang="en-US" sz="2000" dirty="0">
                <a:latin typeface="Courier New" panose="02070309020205020404" pitchFamily="49" charset="0"/>
                <a:cs typeface="Courier New" panose="02070309020205020404" pitchFamily="49" charset="0"/>
              </a:rPr>
              <a:t>",</a:t>
            </a:r>
          </a:p>
          <a:p>
            <a:pPr lvl="1"/>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notificationUrl</a:t>
            </a:r>
            <a:r>
              <a:rPr lang="en-US" sz="2000" dirty="0">
                <a:latin typeface="Courier New" panose="02070309020205020404" pitchFamily="49" charset="0"/>
                <a:cs typeface="Courier New" panose="02070309020205020404" pitchFamily="49" charset="0"/>
              </a:rPr>
              <a:t>": "https://1a3f84c2.ngrok.io/</a:t>
            </a:r>
            <a:r>
              <a:rPr lang="en-US" sz="2000" dirty="0" err="1">
                <a:latin typeface="Courier New" panose="02070309020205020404" pitchFamily="49" charset="0"/>
                <a:cs typeface="Courier New" panose="02070309020205020404" pitchFamily="49" charset="0"/>
              </a:rPr>
              <a:t>api</a:t>
            </a:r>
            <a:r>
              <a:rPr lang="en-US" sz="2000" dirty="0">
                <a:latin typeface="Courier New" panose="02070309020205020404" pitchFamily="49" charset="0"/>
                <a:cs typeface="Courier New" panose="02070309020205020404" pitchFamily="49" charset="0"/>
              </a:rPr>
              <a:t>/notifications",</a:t>
            </a:r>
          </a:p>
          <a:p>
            <a:pPr lvl="1"/>
            <a:r>
              <a:rPr lang="en-US" sz="2000" dirty="0">
                <a:latin typeface="Courier New" panose="02070309020205020404" pitchFamily="49" charset="0"/>
                <a:cs typeface="Courier New" panose="02070309020205020404" pitchFamily="49" charset="0"/>
              </a:rPr>
              <a:t>"resource": "/users",</a:t>
            </a:r>
          </a:p>
          <a:p>
            <a:pPr lvl="1"/>
            <a:r>
              <a:rPr lang="en-US" sz="2000" dirty="0">
                <a:latin typeface="Courier New" panose="02070309020205020404" pitchFamily="49" charset="0"/>
                <a:cs typeface="Courier New" panose="02070309020205020404" pitchFamily="49" charset="0"/>
              </a:rPr>
              <a:t>"</a:t>
            </a:r>
            <a:r>
              <a:rPr lang="en-US" sz="2000" dirty="0" err="1">
                <a:latin typeface="Courier New" panose="02070309020205020404" pitchFamily="49" charset="0"/>
                <a:cs typeface="Courier New" panose="02070309020205020404" pitchFamily="49" charset="0"/>
              </a:rPr>
              <a:t>expirationDateTime</a:t>
            </a:r>
            <a:r>
              <a:rPr lang="en-US" sz="2000" dirty="0">
                <a:latin typeface="Courier New" panose="02070309020205020404" pitchFamily="49" charset="0"/>
                <a:cs typeface="Courier New" panose="02070309020205020404" pitchFamily="49" charset="0"/>
              </a:rPr>
              <a:t>": "2019-03-11T04:30:28.2257768+00:00"</a:t>
            </a:r>
          </a:p>
          <a:p>
            <a:r>
              <a:rPr lang="en-US" dirty="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11630888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Subscription expiry</a:t>
            </a:r>
          </a:p>
        </p:txBody>
      </p:sp>
      <p:sp>
        <p:nvSpPr>
          <p:cNvPr id="3" name="Text Placeholder 2"/>
          <p:cNvSpPr>
            <a:spLocks noGrp="1"/>
          </p:cNvSpPr>
          <p:nvPr>
            <p:ph type="body" sz="quarter" idx="10"/>
          </p:nvPr>
        </p:nvSpPr>
        <p:spPr>
          <a:xfrm>
            <a:off x="465138" y="1919804"/>
            <a:ext cx="11533187" cy="3360920"/>
          </a:xfrm>
        </p:spPr>
        <p:txBody>
          <a:bodyPr/>
          <a:lstStyle/>
          <a:p>
            <a:r>
              <a:rPr lang="en-US" sz="2400" dirty="0"/>
              <a:t>Maximum subscription length is 3 days for most resources. </a:t>
            </a:r>
          </a:p>
          <a:p>
            <a:endParaRPr lang="en-US" sz="2400" dirty="0"/>
          </a:p>
          <a:p>
            <a:r>
              <a:rPr lang="en-US" sz="2400" dirty="0"/>
              <a:t>Update the subscription before the notification expires</a:t>
            </a:r>
          </a:p>
          <a:p>
            <a:endParaRPr lang="en-US" sz="2400" dirty="0"/>
          </a:p>
          <a:p>
            <a:r>
              <a:rPr lang="en-US" sz="2400" dirty="0"/>
              <a:t>Continue to get notifications</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369608573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Renewing </a:t>
            </a:r>
            <a:r>
              <a:rPr lang="en-US"/>
              <a:t>a subscription</a:t>
            </a:r>
            <a:endParaRPr lang="en-US" dirty="0"/>
          </a:p>
        </p:txBody>
      </p:sp>
      <p:sp>
        <p:nvSpPr>
          <p:cNvPr id="3" name="Text Placeholder 2"/>
          <p:cNvSpPr>
            <a:spLocks noGrp="1"/>
          </p:cNvSpPr>
          <p:nvPr>
            <p:ph type="body" sz="quarter" idx="10"/>
          </p:nvPr>
        </p:nvSpPr>
        <p:spPr>
          <a:xfrm>
            <a:off x="465138" y="1919804"/>
            <a:ext cx="11533187" cy="3936462"/>
          </a:xfrm>
        </p:spPr>
        <p:txBody>
          <a:bodyPr/>
          <a:lstStyle/>
          <a:p>
            <a:r>
              <a:rPr lang="en-US" dirty="0">
                <a:latin typeface="Courier New" panose="02070309020205020404" pitchFamily="49" charset="0"/>
                <a:cs typeface="Courier New" panose="02070309020205020404" pitchFamily="49" charset="0"/>
              </a:rPr>
              <a:t>PATCH </a:t>
            </a:r>
            <a:r>
              <a:rPr lang="en-US" dirty="0">
                <a:latin typeface="Courier New" panose="02070309020205020404" pitchFamily="49" charset="0"/>
                <a:cs typeface="Courier New" panose="02070309020205020404" pitchFamily="49" charset="0"/>
                <a:hlinkClick r:id="rId3"/>
              </a:rPr>
              <a:t>https://graph.microsoft.com/v1.0/subscriptions/47e861c4-2db2-455a-8774-57658ba185a1 HTTP/1.1</a:t>
            </a:r>
          </a:p>
          <a:p>
            <a:r>
              <a:rPr lang="en-US" dirty="0">
                <a:latin typeface="Courier New" panose="02070309020205020404" pitchFamily="49" charset="0"/>
                <a:cs typeface="Courier New" panose="02070309020205020404" pitchFamily="49" charset="0"/>
              </a:rPr>
              <a:t>Authorization: bearer eyJ0eXAiOiJKV1QiLCJub25jZSI6IkFRQUJBQUFBQUFDRWZleFh</a:t>
            </a:r>
          </a:p>
          <a:p>
            <a:r>
              <a:rPr lang="fr-FR" dirty="0">
                <a:latin typeface="Courier New" panose="02070309020205020404" pitchFamily="49" charset="0"/>
                <a:cs typeface="Courier New" panose="02070309020205020404" pitchFamily="49" charset="0"/>
              </a:rPr>
              <a:t>Content-Type: application/</a:t>
            </a:r>
            <a:r>
              <a:rPr lang="fr-FR" dirty="0" err="1">
                <a:latin typeface="Courier New" panose="02070309020205020404" pitchFamily="49" charset="0"/>
                <a:cs typeface="Courier New" panose="02070309020205020404" pitchFamily="49" charset="0"/>
              </a:rPr>
              <a:t>json</a:t>
            </a:r>
            <a:r>
              <a:rPr lang="fr-FR" dirty="0">
                <a:latin typeface="Courier New" panose="02070309020205020404" pitchFamily="49" charset="0"/>
                <a:cs typeface="Courier New" panose="02070309020205020404" pitchFamily="49" charset="0"/>
              </a:rPr>
              <a:t>; </a:t>
            </a:r>
            <a:r>
              <a:rPr lang="fr-FR" dirty="0" err="1">
                <a:latin typeface="Courier New" panose="02070309020205020404" pitchFamily="49" charset="0"/>
                <a:cs typeface="Courier New" panose="02070309020205020404" pitchFamily="49" charset="0"/>
              </a:rPr>
              <a:t>charset</a:t>
            </a:r>
            <a:r>
              <a:rPr lang="fr-FR" dirty="0">
                <a:latin typeface="Courier New" panose="02070309020205020404" pitchFamily="49" charset="0"/>
                <a:cs typeface="Courier New" panose="02070309020205020404" pitchFamily="49" charset="0"/>
              </a:rPr>
              <a:t>=utf-8</a:t>
            </a:r>
          </a:p>
          <a:p>
            <a:r>
              <a:rPr lang="en-US" dirty="0">
                <a:latin typeface="Courier New" panose="02070309020205020404" pitchFamily="49" charset="0"/>
                <a:cs typeface="Courier New" panose="02070309020205020404" pitchFamily="49" charset="0"/>
              </a:rPr>
              <a:t>Host: graph.microsoft.com</a:t>
            </a:r>
          </a:p>
          <a:p>
            <a:r>
              <a:rPr lang="en-US" dirty="0">
                <a:latin typeface="Courier New" panose="02070309020205020404" pitchFamily="49" charset="0"/>
                <a:cs typeface="Courier New" panose="02070309020205020404" pitchFamily="49" charset="0"/>
              </a:rPr>
              <a:t>Content-Length: 134</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t>
            </a:r>
          </a:p>
          <a:p>
            <a:pPr lvl="1"/>
            <a:r>
              <a:rPr lang="en-US" sz="2000" dirty="0">
                <a:solidFill>
                  <a:schemeClr val="tx1"/>
                </a:solidFill>
                <a:latin typeface="Courier New" panose="02070309020205020404" pitchFamily="49" charset="0"/>
                <a:cs typeface="Courier New" panose="02070309020205020404" pitchFamily="49" charset="0"/>
              </a:rPr>
              <a:t>"</a:t>
            </a:r>
            <a:r>
              <a:rPr lang="en-US" sz="2000" dirty="0" err="1">
                <a:solidFill>
                  <a:schemeClr val="tx1"/>
                </a:solidFill>
                <a:latin typeface="Courier New" panose="02070309020205020404" pitchFamily="49" charset="0"/>
                <a:cs typeface="Courier New" panose="02070309020205020404" pitchFamily="49" charset="0"/>
              </a:rPr>
              <a:t>expirationDateTime</a:t>
            </a:r>
            <a:r>
              <a:rPr lang="en-US" sz="2000" dirty="0">
                <a:solidFill>
                  <a:schemeClr val="tx1"/>
                </a:solidFill>
                <a:latin typeface="Courier New" panose="02070309020205020404" pitchFamily="49" charset="0"/>
                <a:cs typeface="Courier New" panose="02070309020205020404" pitchFamily="49" charset="0"/>
              </a:rPr>
              <a:t>": "2019-03-14T04:33:36.2394526+00:00"</a:t>
            </a:r>
          </a:p>
          <a:p>
            <a:r>
              <a:rPr lang="en-US" dirty="0">
                <a:latin typeface="Courier New" panose="02070309020205020404" pitchFamily="49" charset="0"/>
                <a:cs typeface="Courier New" panose="02070309020205020404" pitchFamily="49" charset="0"/>
              </a:rPr>
              <a:t>}</a:t>
            </a:r>
          </a:p>
          <a:p>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993249210"/>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Subscription management endpoints</a:t>
            </a:r>
          </a:p>
        </p:txBody>
      </p:sp>
      <p:sp>
        <p:nvSpPr>
          <p:cNvPr id="3" name="Text Placeholder 2"/>
          <p:cNvSpPr>
            <a:spLocks noGrp="1"/>
          </p:cNvSpPr>
          <p:nvPr>
            <p:ph type="body" sz="quarter" idx="10"/>
          </p:nvPr>
        </p:nvSpPr>
        <p:spPr>
          <a:xfrm>
            <a:off x="465138" y="1919804"/>
            <a:ext cx="11533187" cy="4887492"/>
          </a:xfrm>
        </p:spPr>
        <p:txBody>
          <a:bodyPr/>
          <a:lstStyle/>
          <a:p>
            <a:r>
              <a:rPr lang="en-US" sz="2400" dirty="0"/>
              <a:t>Create a subscription - </a:t>
            </a:r>
            <a:r>
              <a:rPr lang="en-US" dirty="0">
                <a:latin typeface="Courier New" panose="02070309020205020404" pitchFamily="49" charset="0"/>
                <a:cs typeface="Courier New" panose="02070309020205020404" pitchFamily="49" charset="0"/>
              </a:rPr>
              <a:t>POST /subscriptions</a:t>
            </a:r>
            <a:endParaRPr lang="en-US" sz="2400" dirty="0">
              <a:latin typeface="Courier New" panose="02070309020205020404" pitchFamily="49" charset="0"/>
              <a:cs typeface="Courier New" panose="02070309020205020404" pitchFamily="49" charset="0"/>
            </a:endParaRPr>
          </a:p>
          <a:p>
            <a:endParaRPr lang="en-US" sz="2400" dirty="0"/>
          </a:p>
          <a:p>
            <a:r>
              <a:rPr lang="en-US" sz="2400" dirty="0"/>
              <a:t>List subscriptions - </a:t>
            </a:r>
            <a:r>
              <a:rPr lang="en-US" dirty="0">
                <a:latin typeface="Courier New" panose="02070309020205020404" pitchFamily="49" charset="0"/>
                <a:cs typeface="Courier New" panose="02070309020205020404" pitchFamily="49" charset="0"/>
              </a:rPr>
              <a:t>GET /subscriptions</a:t>
            </a:r>
          </a:p>
          <a:p>
            <a:endParaRPr lang="en-US" sz="2400" dirty="0"/>
          </a:p>
          <a:p>
            <a:r>
              <a:rPr lang="en-US" sz="2400" dirty="0"/>
              <a:t>Get a subscription - </a:t>
            </a:r>
            <a:r>
              <a:rPr lang="en-US" dirty="0">
                <a:latin typeface="Courier New" panose="02070309020205020404" pitchFamily="49" charset="0"/>
                <a:cs typeface="Courier New" panose="02070309020205020404" pitchFamily="49" charset="0"/>
              </a:rPr>
              <a:t>GET /subscriptions/{id}</a:t>
            </a:r>
          </a:p>
          <a:p>
            <a:endParaRPr lang="en-US" sz="2400" dirty="0"/>
          </a:p>
          <a:p>
            <a:r>
              <a:rPr lang="en-US" sz="2400" dirty="0"/>
              <a:t>Update a subscription - </a:t>
            </a:r>
            <a:r>
              <a:rPr lang="en-US" dirty="0">
                <a:latin typeface="Courier New" panose="02070309020205020404" pitchFamily="49" charset="0"/>
                <a:cs typeface="Courier New" panose="02070309020205020404" pitchFamily="49" charset="0"/>
              </a:rPr>
              <a:t>PATCH /subscriptions/{id}</a:t>
            </a:r>
          </a:p>
          <a:p>
            <a:endParaRPr lang="en-US" sz="2400" dirty="0"/>
          </a:p>
          <a:p>
            <a:r>
              <a:rPr lang="en-US" sz="2400" dirty="0"/>
              <a:t>Delete a subscription - </a:t>
            </a:r>
            <a:r>
              <a:rPr lang="en-US" dirty="0">
                <a:latin typeface="Courier New" panose="02070309020205020404" pitchFamily="49" charset="0"/>
                <a:cs typeface="Courier New" panose="02070309020205020404" pitchFamily="49" charset="0"/>
              </a:rPr>
              <a:t>DELETE /subscriptions/{id}</a:t>
            </a:r>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40917489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athena xmlns="http://schemas.microsoft.com/edu/athena" version="0.1.3396.0">
  <ink scale="0.5713244">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ink>
</athena>
</file>

<file path=customXml/itemProps1.xml><?xml version="1.0" encoding="utf-8"?>
<ds:datastoreItem xmlns:ds="http://schemas.openxmlformats.org/officeDocument/2006/customXml" ds:itemID="{AB748CBD-0949-444B-9600-75CD9A8FAB3E}">
  <ds:schemaRefs>
    <ds:schemaRef ds:uri="http://schemas.microsoft.com/edu/athena"/>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1556</Words>
  <Application>Microsoft Macintosh PowerPoint</Application>
  <PresentationFormat>Custom</PresentationFormat>
  <Paragraphs>130</Paragraphs>
  <Slides>9</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Courier New</vt:lpstr>
      <vt:lpstr>Segoe UI</vt:lpstr>
      <vt:lpstr>Segoe UI Light</vt:lpstr>
      <vt:lpstr>Segoe UI Semibold</vt:lpstr>
      <vt:lpstr>Wingdings</vt:lpstr>
      <vt:lpstr>Office 365 PPT Template - 2017</vt:lpstr>
      <vt:lpstr>Manage the notification lifecycle with Microsoft Graph</vt:lpstr>
      <vt:lpstr>Subscribe for notifications with the Microsoft Graph API</vt:lpstr>
      <vt:lpstr>Example: User updates</vt:lpstr>
      <vt:lpstr>Subscription expiry</vt:lpstr>
      <vt:lpstr>Example: Renewing a subscription</vt:lpstr>
      <vt:lpstr>Subscription management endpoints</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2020-01-14T16:13:42Z</dcterms:modified>
</cp:coreProperties>
</file>

<file path=docProps/thumbnail.jpeg>
</file>